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C24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226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A7137-6C8E-4C27-A7E7-BC7A7457A4EB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5A9BC-352E-4850-8563-36DB4855E5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50474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A5A9BC-352E-4850-8563-36DB4855E53F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45263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478C7-9702-4B76-848F-DCB4E9FC2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E4D182E-D35C-43E8-B6CF-4ADF63012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CACB293-804F-4F56-8A7C-3F9E533F6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993EA8-C7B7-4D3D-A0A6-55020DC73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2AD6C7A-08D7-4FC4-AFC8-BF5337AD8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145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E61CDF8-07F0-48FE-BBBE-934AEE27B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FFF392-432F-43B0-AE4A-4EDFE52C72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184BA9D-9084-4036-95F2-8E6485869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3F5E596-950B-4EC2-B4F8-83618DE9B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B93AB3D-763F-4FAD-9885-E3AEA0309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5342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AA7187B-7CFB-4EED-B612-F47D0AE951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41EE6A2-B1A1-4423-8456-3D6699201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076A70-1867-45F7-A7AB-719328B00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6D84D6-6C65-4501-BB50-8239D1F88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1FE405-0B13-4C7A-8254-217B41CF8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649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BB9AA7-48D7-4CF6-A6CC-7F075367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F87CC0-0A52-4B52-820F-723F5C814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DE8C2B-0054-49A8-8E16-1709D8607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E1C840-0EC4-42FF-BAE9-EF9BAB652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91C21D-8FFD-4938-8186-1C0CF079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4949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C8F64A-A301-4897-97E1-E73CD1858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7443713-A62D-45A7-8632-56D96A970A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AE081B-940E-4AAA-ABC2-5964C3A90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832C69-DE42-4DFF-9A16-AD4677DD3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5E54B8-DEB8-4C62-A0D2-F422A0168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322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D677CC-9EFB-4BA4-A610-1116B2D54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DD526A-0AEB-42DD-A0C2-A8CD1E6BE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3837E4-CEBE-42FE-B79F-E97DFA30E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2FC479C-7DE6-4568-9DC5-8B5766899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3DFCF12-4D91-4496-89F4-23D359C4B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8232B4-BB32-4BFA-B832-966997B1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9038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F8EA48-A872-43B9-8273-3EC6565DE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32268E-E5A3-4173-87F1-05B1871FE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E1521AC-7402-441A-B2FE-B613A3C01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CFBB1E0-A046-406C-BA22-5F0C8BDCB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7A65D55-F9D7-4D89-8630-3237B3B72D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C3067E01-7811-40FD-87F1-619F6C511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F541303-2031-451C-A180-8EED1349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57DC984-1151-4EF4-B7D7-B3684D9DC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858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8F538-FC2D-4A55-A900-1BAAE933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65E5EC0-8C40-4037-88BF-8B0D6221B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148495B-42DB-47E7-A298-C3AACE030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9BC424-2EF9-4338-BE39-A3913DB72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6378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EF45144F-7905-4A74-A810-8BC5B063B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6B38C6E-C2EF-4176-95F3-CC8B5E5CA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50E0C7A-0DB2-4D20-A441-C21DCB2D9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68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148315-BA6B-41BA-BBEF-FDFC7C6E6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1406B2-FB81-42F2-B411-CCCBD6EF54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94BA099-6858-43D9-83CF-77D05C80F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1D9CF21-5317-442F-9CEE-BAE6E7B01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F593DA0-EA3F-47FD-8409-BB439EB7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954AFBD-F21F-4A40-BC5C-3FBD47559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5324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BB5DFC-9C74-43FD-AD3B-4094EBB19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1EBDBE0-6055-46F8-98E5-5F1A3EA244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23D64E-6525-46F8-B83D-487AB38392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20EBC8F-0648-4607-8284-6EF06F0A2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AF78045-7CBB-4C08-B288-D7D1D74B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A436D24-6A12-45F4-B99B-37B167FA3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766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9BCCC9-3FF8-4B89-984E-DEA637116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814441-B18E-4E12-9978-7A2674851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5E3CFFB-091D-4C9A-9953-C4A504743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77DCE-6317-4FF4-A73F-E43565E880B2}" type="datetimeFigureOut">
              <a:rPr lang="ru-RU" smtClean="0"/>
              <a:t>22.11.2024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1C3110-2BB2-427A-B789-2395529458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2F08C8-8012-403F-A1CC-BBB1B691E1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9FF43-A764-4CCA-9839-479DEBCD0AC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638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8EFDDB-AF63-4ACF-AB5A-71E9E743A0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077" y="457200"/>
            <a:ext cx="10843846" cy="1259132"/>
          </a:xfrm>
        </p:spPr>
        <p:txBody>
          <a:bodyPr>
            <a:noAutofit/>
          </a:bodyPr>
          <a:lstStyle/>
          <a:p>
            <a: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 Российской Федерации Федеральное государственное бюджетное образовательное учреждение высшего образования «Российский экономический университет имени Г.В. Плеханова»</a:t>
            </a:r>
            <a:br>
              <a:rPr lang="ru-RU" sz="20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МОСКОВСКИЙ ПРИБОРОСТРОИТЕЛЬНЫЙ ТЕХНИКУМ</a:t>
            </a:r>
            <a:endParaRPr lang="ru-RU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DDFBAEB-BBC4-4019-80E6-B49D3CAD4850}"/>
              </a:ext>
            </a:extLst>
          </p:cNvPr>
          <p:cNvSpPr txBox="1">
            <a:spLocks/>
          </p:cNvSpPr>
          <p:nvPr/>
        </p:nvSpPr>
        <p:spPr>
          <a:xfrm>
            <a:off x="674077" y="1716332"/>
            <a:ext cx="10843846" cy="12591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Специальность 09.02.07 Информационные системы и программирование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Квалификация: Программист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626A13DE-FB92-4F9D-85CD-03718134457B}"/>
              </a:ext>
            </a:extLst>
          </p:cNvPr>
          <p:cNvSpPr txBox="1">
            <a:spLocks/>
          </p:cNvSpPr>
          <p:nvPr/>
        </p:nvSpPr>
        <p:spPr>
          <a:xfrm>
            <a:off x="674077" y="2975464"/>
            <a:ext cx="10843846" cy="6332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ПМ 01. Разработка модулей программного обеспечения для компьютерных систем</a:t>
            </a: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DB40816D-C828-46CF-9208-31BDAD6E2872}"/>
              </a:ext>
            </a:extLst>
          </p:cNvPr>
          <p:cNvSpPr txBox="1">
            <a:spLocks/>
          </p:cNvSpPr>
          <p:nvPr/>
        </p:nvSpPr>
        <p:spPr>
          <a:xfrm>
            <a:off x="9724292" y="5820324"/>
            <a:ext cx="1793631" cy="63323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Савущик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М.Е.</a:t>
            </a:r>
          </a:p>
          <a:p>
            <a:pPr algn="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П50-2-21</a:t>
            </a:r>
          </a:p>
        </p:txBody>
      </p:sp>
    </p:spTree>
    <p:extLst>
      <p:ext uri="{BB962C8B-B14F-4D97-AF65-F5344CB8AC3E}">
        <p14:creationId xmlns:p14="http://schemas.microsoft.com/office/powerpoint/2010/main" val="2999277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1">
                <a:lumMod val="5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12EA7C-1884-40FA-820F-4C68D7F27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Компетенции профессионального модуля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285FB5-4F83-44DB-A075-5F5B1CE5C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9715" y="1690688"/>
            <a:ext cx="6500799" cy="49859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Формировать алгоритмы разработки программных модулей в соответствии с техническим заданием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DDE0026A-D834-4467-BC04-D1F0F0D2B96E}"/>
              </a:ext>
            </a:extLst>
          </p:cNvPr>
          <p:cNvSpPr txBox="1">
            <a:spLocks/>
          </p:cNvSpPr>
          <p:nvPr/>
        </p:nvSpPr>
        <p:spPr>
          <a:xfrm>
            <a:off x="2149716" y="2409092"/>
            <a:ext cx="8414238" cy="4985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Разрабатывать программные модули в соответствии с техническим заданием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AE216F22-DD2E-4254-B6E4-C2ABEE658F7B}"/>
              </a:ext>
            </a:extLst>
          </p:cNvPr>
          <p:cNvSpPr txBox="1">
            <a:spLocks/>
          </p:cNvSpPr>
          <p:nvPr/>
        </p:nvSpPr>
        <p:spPr>
          <a:xfrm>
            <a:off x="2149716" y="3127497"/>
            <a:ext cx="8414238" cy="4985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Выполнять отладку программных модулей с использованием специализированных программных средств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2F0D73F1-DD3A-4A73-AC5C-46CFD16B1DDD}"/>
              </a:ext>
            </a:extLst>
          </p:cNvPr>
          <p:cNvSpPr txBox="1">
            <a:spLocks/>
          </p:cNvSpPr>
          <p:nvPr/>
        </p:nvSpPr>
        <p:spPr>
          <a:xfrm>
            <a:off x="2149715" y="3845899"/>
            <a:ext cx="8566638" cy="4985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Выполнять тестирование программных модулей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00F975F5-5F3F-473D-93BD-316BB853F1E9}"/>
              </a:ext>
            </a:extLst>
          </p:cNvPr>
          <p:cNvSpPr txBox="1">
            <a:spLocks/>
          </p:cNvSpPr>
          <p:nvPr/>
        </p:nvSpPr>
        <p:spPr>
          <a:xfrm>
            <a:off x="2149715" y="4564302"/>
            <a:ext cx="8566638" cy="5834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Осуществлять рефакторинг и оптимизацию программного кода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3A1B5D0D-7124-40F2-9047-2E9EC4D0F350}"/>
              </a:ext>
            </a:extLst>
          </p:cNvPr>
          <p:cNvSpPr txBox="1">
            <a:spLocks/>
          </p:cNvSpPr>
          <p:nvPr/>
        </p:nvSpPr>
        <p:spPr>
          <a:xfrm>
            <a:off x="2149715" y="5282708"/>
            <a:ext cx="8566638" cy="5834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Разрабатывать модули программного обеспечения для мобильных телефонов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E56C1F21-B9D1-4E34-8EF4-B1F52AB28C6A}"/>
              </a:ext>
            </a:extLst>
          </p:cNvPr>
          <p:cNvSpPr/>
          <p:nvPr/>
        </p:nvSpPr>
        <p:spPr>
          <a:xfrm>
            <a:off x="838200" y="1690688"/>
            <a:ext cx="946638" cy="498597"/>
          </a:xfrm>
          <a:prstGeom prst="roundRect">
            <a:avLst/>
          </a:prstGeom>
          <a:gradFill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1.1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5A31DDDF-5399-4B43-9AA0-07B6F69F6D20}"/>
              </a:ext>
            </a:extLst>
          </p:cNvPr>
          <p:cNvSpPr/>
          <p:nvPr/>
        </p:nvSpPr>
        <p:spPr>
          <a:xfrm>
            <a:off x="838199" y="2409092"/>
            <a:ext cx="946638" cy="498597"/>
          </a:xfrm>
          <a:prstGeom prst="round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1.2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F8096126-EF01-4DD5-BD35-0488000AC966}"/>
              </a:ext>
            </a:extLst>
          </p:cNvPr>
          <p:cNvSpPr/>
          <p:nvPr/>
        </p:nvSpPr>
        <p:spPr>
          <a:xfrm>
            <a:off x="838198" y="3127496"/>
            <a:ext cx="946638" cy="498597"/>
          </a:xfrm>
          <a:prstGeom prst="roundRect">
            <a:avLst/>
          </a:prstGeom>
          <a:gradFill>
            <a:gsLst>
              <a:gs pos="100000">
                <a:schemeClr val="accent6"/>
              </a:gs>
              <a:gs pos="0">
                <a:schemeClr val="accent6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1.3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4D55D999-EC43-4624-8C31-CA6DDCD89E49}"/>
              </a:ext>
            </a:extLst>
          </p:cNvPr>
          <p:cNvSpPr/>
          <p:nvPr/>
        </p:nvSpPr>
        <p:spPr>
          <a:xfrm>
            <a:off x="838197" y="3845900"/>
            <a:ext cx="946638" cy="498597"/>
          </a:xfrm>
          <a:prstGeom prst="roundRect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1.4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2E51E222-4B00-4AAA-AD73-485C16D3F3A5}"/>
              </a:ext>
            </a:extLst>
          </p:cNvPr>
          <p:cNvSpPr/>
          <p:nvPr/>
        </p:nvSpPr>
        <p:spPr>
          <a:xfrm>
            <a:off x="838196" y="4564304"/>
            <a:ext cx="946638" cy="498597"/>
          </a:xfrm>
          <a:prstGeom prst="roundRect">
            <a:avLst/>
          </a:prstGeom>
          <a:gradFill>
            <a:gsLst>
              <a:gs pos="100000">
                <a:srgbClr val="7030A0"/>
              </a:gs>
              <a:gs pos="0">
                <a:srgbClr val="7030A0">
                  <a:lumMod val="50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1.5</a:t>
            </a:r>
          </a:p>
        </p:txBody>
      </p:sp>
      <p:sp>
        <p:nvSpPr>
          <p:cNvPr id="16" name="Прямоугольник: скругленные углы 15">
            <a:extLst>
              <a:ext uri="{FF2B5EF4-FFF2-40B4-BE49-F238E27FC236}">
                <a16:creationId xmlns:a16="http://schemas.microsoft.com/office/drawing/2014/main" id="{4F71AE34-0BFE-4F96-BD52-7B28581EE4E3}"/>
              </a:ext>
            </a:extLst>
          </p:cNvPr>
          <p:cNvSpPr/>
          <p:nvPr/>
        </p:nvSpPr>
        <p:spPr>
          <a:xfrm>
            <a:off x="838195" y="5282708"/>
            <a:ext cx="946638" cy="498597"/>
          </a:xfrm>
          <a:prstGeom prst="roundRect">
            <a:avLst/>
          </a:prstGeom>
          <a:gradFill>
            <a:gsLst>
              <a:gs pos="100000">
                <a:srgbClr val="AC249C"/>
              </a:gs>
              <a:gs pos="0">
                <a:srgbClr val="AC249C">
                  <a:lumMod val="50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ПК 1.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872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100000"/>
                <a:alpha val="70000"/>
              </a:schemeClr>
            </a:gs>
            <a:gs pos="100000">
              <a:schemeClr val="accent2">
                <a:lumMod val="5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Формировать алгоритмы разработки программных модулей в соответствии с техническим заданием</a:t>
            </a:r>
            <a:endParaRPr lang="ru-RU" sz="2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0502" y="1833245"/>
            <a:ext cx="5348653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3200" dirty="0"/>
              <a:t>В первую очередь необходимо проанализировать задачи и требования, после чего предметную область: изучить существующие решения, проанализировать особенность данных и алгоритмические подходы. И из анализа предметной области выбрать самые оптимальные методы.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747346" y="-1328859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747346" y="-2635355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747346" y="-3800093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747346" y="-5106589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747346" y="-3941851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sp>
        <p:nvSpPr>
          <p:cNvPr id="12" name="Прямоугольник: скругленные углы 11">
            <a:extLst>
              <a:ext uri="{FF2B5EF4-FFF2-40B4-BE49-F238E27FC236}">
                <a16:creationId xmlns:a16="http://schemas.microsoft.com/office/drawing/2014/main" id="{008201C7-9790-4DBA-B2AF-A1B112BE5AA9}"/>
              </a:ext>
            </a:extLst>
          </p:cNvPr>
          <p:cNvSpPr/>
          <p:nvPr/>
        </p:nvSpPr>
        <p:spPr>
          <a:xfrm>
            <a:off x="747346" y="1893479"/>
            <a:ext cx="5348654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Задачи и требования</a:t>
            </a: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01C6EF42-C7E3-4777-86B6-5A07B46708AE}"/>
              </a:ext>
            </a:extLst>
          </p:cNvPr>
          <p:cNvSpPr/>
          <p:nvPr/>
        </p:nvSpPr>
        <p:spPr>
          <a:xfrm>
            <a:off x="747346" y="3261008"/>
            <a:ext cx="5348654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Анализ предметной области</a:t>
            </a: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41E6372C-7C0F-4D42-9A80-FEBB6F4CF118}"/>
              </a:ext>
            </a:extLst>
          </p:cNvPr>
          <p:cNvSpPr/>
          <p:nvPr/>
        </p:nvSpPr>
        <p:spPr>
          <a:xfrm>
            <a:off x="747346" y="4628537"/>
            <a:ext cx="5348654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>
                <a:solidFill>
                  <a:schemeClr val="tx1"/>
                </a:solidFill>
              </a:rPr>
              <a:t>Выбор оптимальных методов</a:t>
            </a:r>
          </a:p>
        </p:txBody>
      </p:sp>
    </p:spTree>
    <p:extLst>
      <p:ext uri="{BB962C8B-B14F-4D97-AF65-F5344CB8AC3E}">
        <p14:creationId xmlns:p14="http://schemas.microsoft.com/office/powerpoint/2010/main" val="1128178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100000">
              <a:schemeClr val="accent1">
                <a:lumMod val="5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1"/>
              </a:gs>
              <a:gs pos="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Разрабатывать программные модули в соответствии с техническим заданием</a:t>
            </a:r>
            <a:endParaRPr lang="ru-RU" sz="2800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4012" y="1825625"/>
            <a:ext cx="4839788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На основе изученных материалов и требований были написаны методы для взаимодействия с персонажем, противниками и сгенерированными комнатами, а также другие методы.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747346" y="-2635355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2989384" y="-2635355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2989384" y="-3941851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747346" y="-3941851"/>
            <a:ext cx="1907932" cy="1164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19ACC84-AD27-4DBF-A46C-019487C05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47" y="1825625"/>
            <a:ext cx="5348654" cy="441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694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6"/>
            </a:gs>
            <a:gs pos="100000">
              <a:schemeClr val="accent6">
                <a:lumMod val="5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6"/>
              </a:gs>
              <a:gs pos="0">
                <a:schemeClr val="accent6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Выполнять отладку программных модулей с использованием специализированных программных средств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0" y="1825625"/>
            <a:ext cx="5013959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Для отладки использовались уже имеющиеся в </a:t>
            </a:r>
            <a:r>
              <a:rPr lang="en-US" dirty="0">
                <a:solidFill>
                  <a:schemeClr val="bg1"/>
                </a:solidFill>
              </a:rPr>
              <a:t>unity </a:t>
            </a:r>
            <a:r>
              <a:rPr lang="ru-RU" dirty="0">
                <a:solidFill>
                  <a:schemeClr val="bg1"/>
                </a:solidFill>
              </a:rPr>
              <a:t>программные средства как </a:t>
            </a:r>
            <a:r>
              <a:rPr lang="en-US" dirty="0">
                <a:solidFill>
                  <a:schemeClr val="bg1"/>
                </a:solidFill>
              </a:rPr>
              <a:t>Profiler</a:t>
            </a:r>
            <a:r>
              <a:rPr lang="ru-RU" dirty="0">
                <a:solidFill>
                  <a:schemeClr val="bg1"/>
                </a:solidFill>
              </a:rPr>
              <a:t>, необходимый для проверки того, как приложение влияет на систему и </a:t>
            </a:r>
            <a:r>
              <a:rPr lang="en-US" dirty="0">
                <a:solidFill>
                  <a:schemeClr val="bg1"/>
                </a:solidFill>
              </a:rPr>
              <a:t>Console </a:t>
            </a:r>
            <a:r>
              <a:rPr lang="ru-RU" dirty="0">
                <a:solidFill>
                  <a:schemeClr val="bg1"/>
                </a:solidFill>
              </a:rPr>
              <a:t>с логами, а также пошаговое выполнение, для проверки корректности выполнения кода.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747346" y="-3977501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747346" y="-2724082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747346" y="-1470663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15C6269-B06A-4F4B-BFE5-571FB751A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346" y="1825625"/>
            <a:ext cx="5348654" cy="214217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55A4B3C-F08F-4F6E-BADF-19DB01ABB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347" y="3967797"/>
            <a:ext cx="5348654" cy="220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791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4">
                <a:lumMod val="50000"/>
              </a:scheme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-2293327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6"/>
              </a:gs>
              <a:gs pos="0">
                <a:schemeClr val="accent6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Выполнять тестирование программных модулей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8846" y="1825625"/>
            <a:ext cx="480495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Тестирование данного мобильного приложения включает в себя:</a:t>
            </a:r>
          </a:p>
          <a:p>
            <a:pPr>
              <a:buFontTx/>
              <a:buChar char="-"/>
            </a:pPr>
            <a:r>
              <a:rPr lang="ru-RU" dirty="0"/>
              <a:t>Тестирование интерфейса</a:t>
            </a:r>
          </a:p>
          <a:p>
            <a:pPr>
              <a:buFontTx/>
              <a:buChar char="-"/>
            </a:pPr>
            <a:r>
              <a:rPr lang="ru-RU" dirty="0"/>
              <a:t>Тестирование игрового процесса</a:t>
            </a:r>
          </a:p>
          <a:p>
            <a:pPr>
              <a:buFontTx/>
              <a:buChar char="-"/>
            </a:pPr>
            <a:r>
              <a:rPr lang="ru-RU" dirty="0"/>
              <a:t>Тестирование производительности</a:t>
            </a:r>
          </a:p>
          <a:p>
            <a:pPr>
              <a:buFontTx/>
              <a:buChar char="-"/>
            </a:pPr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747346" y="-3977501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747346" y="-2724082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76F2D87-B601-49B0-8EEC-BD388F6F6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47" y="1825625"/>
            <a:ext cx="534865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920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7030A0"/>
            </a:gs>
            <a:gs pos="100000">
              <a:srgbClr val="7030A0">
                <a:lumMod val="50000"/>
              </a:srgb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>
            <a:gsLst>
              <a:gs pos="100000">
                <a:srgbClr val="7030A0"/>
              </a:gs>
              <a:gs pos="0">
                <a:srgbClr val="7030A0">
                  <a:lumMod val="50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-2205263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-2293327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6"/>
              </a:gs>
              <a:gs pos="0">
                <a:schemeClr val="accent6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Осуществлять рефакторинг и оптимизацию программного кода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4344" y="1825625"/>
            <a:ext cx="4909456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При рефакторинге и оптимизации программного кода был изменен дублированные код, оптимизирована производительность путём кеширования ссылок на компоненты и изменения обновления здоровья и характеристик персонажа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747346" y="-1831201"/>
            <a:ext cx="1907932" cy="116473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368EBDB-4965-43D1-A431-C6068CEC1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46" y="1825624"/>
            <a:ext cx="5348654" cy="4351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6706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C249C"/>
            </a:gs>
            <a:gs pos="100000">
              <a:srgbClr val="AC249C">
                <a:lumMod val="50000"/>
              </a:srgbClr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24BD53C-C18A-4AF0-9B96-91194F160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560" y="3182396"/>
            <a:ext cx="3608440" cy="2994567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8DD205A-BE2D-4F41-877C-E4850FCC82C5}"/>
              </a:ext>
            </a:extLst>
          </p:cNvPr>
          <p:cNvSpPr/>
          <p:nvPr/>
        </p:nvSpPr>
        <p:spPr>
          <a:xfrm>
            <a:off x="747346" y="365125"/>
            <a:ext cx="1907932" cy="1164738"/>
          </a:xfrm>
          <a:prstGeom prst="roundRect">
            <a:avLst/>
          </a:prstGeom>
          <a:gradFill>
            <a:gsLst>
              <a:gs pos="100000">
                <a:srgbClr val="AC249C"/>
              </a:gs>
              <a:gs pos="0">
                <a:srgbClr val="AC249C">
                  <a:lumMod val="50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1.6</a:t>
            </a:r>
          </a:p>
        </p:txBody>
      </p: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34A41F1A-3838-45A3-BA41-7B27EBD3EE9D}"/>
              </a:ext>
            </a:extLst>
          </p:cNvPr>
          <p:cNvSpPr/>
          <p:nvPr/>
        </p:nvSpPr>
        <p:spPr>
          <a:xfrm>
            <a:off x="-2156419" y="365125"/>
            <a:ext cx="1907932" cy="1164738"/>
          </a:xfrm>
          <a:prstGeom prst="roundRect">
            <a:avLst/>
          </a:prstGeom>
          <a:gradFill>
            <a:gsLst>
              <a:gs pos="100000">
                <a:srgbClr val="7030A0"/>
              </a:gs>
              <a:gs pos="0">
                <a:srgbClr val="7030A0">
                  <a:lumMod val="50000"/>
                </a:srgb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1.5</a:t>
            </a: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A2E0FAD5-BBCD-4CDB-86F6-90A1F02560F4}"/>
              </a:ext>
            </a:extLst>
          </p:cNvPr>
          <p:cNvSpPr/>
          <p:nvPr/>
        </p:nvSpPr>
        <p:spPr>
          <a:xfrm>
            <a:off x="-2205263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4"/>
              </a:gs>
              <a:gs pos="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1.4</a:t>
            </a: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D3E30C80-02CB-45A3-9AB6-C795846993F5}"/>
              </a:ext>
            </a:extLst>
          </p:cNvPr>
          <p:cNvSpPr/>
          <p:nvPr/>
        </p:nvSpPr>
        <p:spPr>
          <a:xfrm>
            <a:off x="-2293327" y="365125"/>
            <a:ext cx="1907932" cy="1164738"/>
          </a:xfrm>
          <a:prstGeom prst="roundRect">
            <a:avLst/>
          </a:prstGeom>
          <a:gradFill>
            <a:gsLst>
              <a:gs pos="100000">
                <a:schemeClr val="accent6"/>
              </a:gs>
              <a:gs pos="0">
                <a:schemeClr val="accent6">
                  <a:lumMod val="50000"/>
                </a:schemeClr>
              </a:gs>
            </a:gsLst>
            <a:path path="circle">
              <a:fillToRect l="100000" b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1.3</a:t>
            </a: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970B835B-0CBE-4D24-A08C-0CF3E5C29CD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100000" b="10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/>
              <a:t>ПК 1.2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ED6714-8497-4103-A0D3-80842C1D4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9384" y="365125"/>
            <a:ext cx="8364415" cy="1325563"/>
          </a:xfrm>
        </p:spPr>
        <p:txBody>
          <a:bodyPr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ru-RU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Разрабатывать модули программного обеспечения для мобильных телефонов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1CFC84-D168-4700-90DF-FF66ED34E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216" y="1825625"/>
            <a:ext cx="493558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Использование </a:t>
            </a:r>
            <a:r>
              <a:rPr lang="en-US" dirty="0">
                <a:solidFill>
                  <a:schemeClr val="bg1"/>
                </a:solidFill>
              </a:rPr>
              <a:t>Android </a:t>
            </a:r>
            <a:r>
              <a:rPr lang="ru-RU" dirty="0">
                <a:solidFill>
                  <a:schemeClr val="bg1"/>
                </a:solidFill>
              </a:rPr>
              <a:t>модулей для </a:t>
            </a:r>
            <a:r>
              <a:rPr lang="en-US" dirty="0">
                <a:solidFill>
                  <a:schemeClr val="bg1"/>
                </a:solidFill>
              </a:rPr>
              <a:t>Unity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</a:rPr>
              <a:t>Создание удобного интерфейса для мобильных устройств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01B4FB0-A23A-4248-88B7-D9253D42A842}"/>
              </a:ext>
            </a:extLst>
          </p:cNvPr>
          <p:cNvSpPr/>
          <p:nvPr/>
        </p:nvSpPr>
        <p:spPr>
          <a:xfrm>
            <a:off x="-2180841" y="365125"/>
            <a:ext cx="1907932" cy="1164738"/>
          </a:xfrm>
          <a:prstGeom prst="roundRect">
            <a:avLst/>
          </a:prstGeom>
          <a:gradFill flip="none" rotWithShape="1">
            <a:gsLst>
              <a:gs pos="100000">
                <a:schemeClr val="accent2">
                  <a:lumMod val="100000"/>
                </a:schemeClr>
              </a:gs>
              <a:gs pos="0">
                <a:schemeClr val="accent2">
                  <a:lumMod val="5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>
                <a:solidFill>
                  <a:schemeClr val="tx1"/>
                </a:solidFill>
              </a:rPr>
              <a:t>ПК 1.1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3E1E81-4CEA-4CD8-A981-947057997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346" y="1690688"/>
            <a:ext cx="3702734" cy="253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96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_2024-11-22_12-13-14">
            <a:hlinkClick r:id="" action="ppaction://media"/>
            <a:extLst>
              <a:ext uri="{FF2B5EF4-FFF2-40B4-BE49-F238E27FC236}">
                <a16:creationId xmlns:a16="http://schemas.microsoft.com/office/drawing/2014/main" id="{302EE424-BE55-488A-BC9E-7AD27F2442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60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388</Words>
  <Application>Microsoft Office PowerPoint</Application>
  <PresentationFormat>Широкоэкранный</PresentationFormat>
  <Paragraphs>75</Paragraphs>
  <Slides>9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Тема Office</vt:lpstr>
      <vt:lpstr>Министерство науки и высшего образования Российской Федерации Федеральное государственное бюджетное образовательное учреждение высшего образования «Российский экономический университет имени Г.В. Плеханова» МОСКОВСКИЙ ПРИБОРОСТРОИТЕЛЬНЫЙ ТЕХНИКУМ</vt:lpstr>
      <vt:lpstr>Компетенции профессионального модуля</vt:lpstr>
      <vt:lpstr>Формировать алгоритмы разработки программных модулей в соответствии с техническим заданием</vt:lpstr>
      <vt:lpstr>Разрабатывать программные модули в соответствии с техническим заданием</vt:lpstr>
      <vt:lpstr>Выполнять отладку программных модулей с использованием специализированных программных средств</vt:lpstr>
      <vt:lpstr>Выполнять тестирование программных модулей</vt:lpstr>
      <vt:lpstr>Осуществлять рефакторинг и оптимизацию программного кода</vt:lpstr>
      <vt:lpstr>Разрабатывать модули программного обеспечения для мобильных телефонов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науки и высшего образования Российской Федерации Федеральное государственное бюджетное образовательное учреждение высшего образования «Российский экономический университет имени Г.В. Плеханова» МОСКОВСКИЙ ПРИБОРОСТРОИТЕЛЬНЫЙ ТЕХНИКУМ</dc:title>
  <dc:creator>Shaku</dc:creator>
  <cp:lastModifiedBy>Shaku</cp:lastModifiedBy>
  <cp:revision>35</cp:revision>
  <dcterms:created xsi:type="dcterms:W3CDTF">2024-11-22T06:50:35Z</dcterms:created>
  <dcterms:modified xsi:type="dcterms:W3CDTF">2024-11-22T09:14:19Z</dcterms:modified>
</cp:coreProperties>
</file>

<file path=docProps/thumbnail.jpeg>
</file>